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FADA70-67BB-4353-BD0F-82792024B63B}">
  <a:tblStyle styleId="{ABFADA70-67BB-4353-BD0F-82792024B6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4.xml"/><Relationship Id="rId41" Type="http://schemas.openxmlformats.org/officeDocument/2006/relationships/font" Target="fonts/MontserratLight-boldItalic.fntdata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5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15dadd1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215dadd1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15dadd17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15dadd17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15dadd17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15dadd17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07acc861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07acc861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07acc86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207acc86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7acc86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07acc86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07acc861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07acc861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15dadd17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15dadd17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07acc861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07acc86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0c5c5f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0c5c5f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0c5c5fb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0c5c5fb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14750" y="2137650"/>
            <a:ext cx="52479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Команда 37 МФТИ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6834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Оценка технологического риска внедрения релизов ПО для ETL и DWH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Архитектура решения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076350" y="1624925"/>
            <a:ext cx="2159100" cy="2073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5393450" y="1700550"/>
            <a:ext cx="2159100" cy="2073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1076350" y="162492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cim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5393450" y="1700550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076350" y="2050650"/>
            <a:ext cx="21591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оценки изменения данных между двумя ветками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5393450" y="2050650"/>
            <a:ext cx="2159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оценки бизнес рисков и комбинация с результатом оценки в cim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Архитектура решения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654125" y="1624875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654125" y="162487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branch1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654125" y="2396700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654125" y="2396700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branch2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3273850" y="1624875"/>
            <a:ext cx="2159100" cy="1122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3273850" y="162487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cim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5882850" y="2010825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5882850" y="201082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metrics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654125" y="3218775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654125" y="321877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</a:t>
            </a: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metrics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654125" y="3754075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654125" y="375407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details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654125" y="4289363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54125" y="4289363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commit impact details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3273850" y="3218775"/>
            <a:ext cx="2159100" cy="1420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3273850" y="321877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5882850" y="3754125"/>
            <a:ext cx="2159100" cy="350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5882850" y="3754125"/>
            <a:ext cx="2159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combined </a:t>
            </a: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metrics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3" name="Google Shape;333;p27"/>
          <p:cNvCxnSpPr>
            <a:stCxn id="316" idx="3"/>
            <a:endCxn id="319" idx="1"/>
          </p:cNvCxnSpPr>
          <p:nvPr/>
        </p:nvCxnSpPr>
        <p:spPr>
          <a:xfrm>
            <a:off x="2813225" y="1799925"/>
            <a:ext cx="460500" cy="3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7"/>
          <p:cNvCxnSpPr>
            <a:stCxn id="318" idx="3"/>
            <a:endCxn id="319" idx="1"/>
          </p:cNvCxnSpPr>
          <p:nvPr/>
        </p:nvCxnSpPr>
        <p:spPr>
          <a:xfrm flipH="1" rot="10800000">
            <a:off x="2813225" y="2185950"/>
            <a:ext cx="460500" cy="3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7"/>
          <p:cNvCxnSpPr>
            <a:stCxn id="319" idx="3"/>
            <a:endCxn id="322" idx="1"/>
          </p:cNvCxnSpPr>
          <p:nvPr/>
        </p:nvCxnSpPr>
        <p:spPr>
          <a:xfrm>
            <a:off x="5432950" y="218587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7"/>
          <p:cNvCxnSpPr>
            <a:stCxn id="324" idx="3"/>
            <a:endCxn id="329" idx="1"/>
          </p:cNvCxnSpPr>
          <p:nvPr/>
        </p:nvCxnSpPr>
        <p:spPr>
          <a:xfrm>
            <a:off x="2813225" y="3393825"/>
            <a:ext cx="460500" cy="5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7"/>
          <p:cNvCxnSpPr>
            <a:stCxn id="326" idx="3"/>
            <a:endCxn id="329" idx="1"/>
          </p:cNvCxnSpPr>
          <p:nvPr/>
        </p:nvCxnSpPr>
        <p:spPr>
          <a:xfrm>
            <a:off x="2813225" y="3929125"/>
            <a:ext cx="46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7"/>
          <p:cNvCxnSpPr>
            <a:stCxn id="328" idx="3"/>
            <a:endCxn id="329" idx="1"/>
          </p:cNvCxnSpPr>
          <p:nvPr/>
        </p:nvCxnSpPr>
        <p:spPr>
          <a:xfrm flipH="1" rot="10800000">
            <a:off x="2813225" y="3929213"/>
            <a:ext cx="4605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7"/>
          <p:cNvCxnSpPr>
            <a:stCxn id="329" idx="3"/>
            <a:endCxn id="332" idx="1"/>
          </p:cNvCxnSpPr>
          <p:nvPr/>
        </p:nvCxnSpPr>
        <p:spPr>
          <a:xfrm>
            <a:off x="5432950" y="392917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/>
          <p:nvPr/>
        </p:nvSpPr>
        <p:spPr>
          <a:xfrm>
            <a:off x="616000" y="2193575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2990325" y="1090025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4863250" y="1090025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2990325" y="3112750"/>
            <a:ext cx="13821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4863250" y="3162900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616000" y="21935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2990325" y="109002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branches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4863250" y="109002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commits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2990325" y="3112750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4863250" y="3162900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616000" y="2899750"/>
            <a:ext cx="1443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Точка входа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2990325" y="1796200"/>
            <a:ext cx="1443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сравнения веток репозитория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4863250" y="1796200"/>
            <a:ext cx="14436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анализа изменений между двумя коммитами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2990325" y="3818925"/>
            <a:ext cx="13821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анализа состояния файлов в репозитории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4863250" y="3869075"/>
            <a:ext cx="1443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Набор утилит для работы с репозиториями и файлы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6834650" y="3162900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6834650" y="1090025"/>
            <a:ext cx="14436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6834650" y="3162913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consumer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6834650" y="3869088"/>
            <a:ext cx="1443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Поддержка различных форматов данных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6834650" y="109002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analysis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6834650" y="1796200"/>
            <a:ext cx="14436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Оценивает изменения в данных между двумя состояниями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437200" y="378900"/>
            <a:ext cx="74130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Архитектура программы - CIM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1437200" y="1019150"/>
            <a:ext cx="57615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1437200" y="3162900"/>
            <a:ext cx="28059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1437200" y="3681300"/>
            <a:ext cx="25275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Метрики по конкретной команде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3" name="Google Shape;373;p29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Архитектура программы - COMB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1437200" y="1019150"/>
            <a:ext cx="5761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1437200" y="1369250"/>
            <a:ext cx="57615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-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Обработка командных данных, бизнес-оценки и итоговых метрик по данным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-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Подсчет метрик 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бизнес-оценки и итоговых метрик по данным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-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Вывод результатов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6" name="Google Shape;376;p29"/>
          <p:cNvSpPr txBox="1"/>
          <p:nvPr/>
        </p:nvSpPr>
        <p:spPr>
          <a:xfrm>
            <a:off x="1437200" y="3162900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29"/>
          <p:cNvSpPr/>
          <p:nvPr/>
        </p:nvSpPr>
        <p:spPr>
          <a:xfrm>
            <a:off x="4572000" y="3162900"/>
            <a:ext cx="2626800" cy="187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9"/>
          <p:cNvSpPr txBox="1"/>
          <p:nvPr/>
        </p:nvSpPr>
        <p:spPr>
          <a:xfrm>
            <a:off x="4572000" y="3681300"/>
            <a:ext cx="26268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Результаты оценки по бизнес-метрикам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4572000" y="3162900"/>
            <a:ext cx="2626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commit impact details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idx="2" type="title"/>
          </p:nvPr>
        </p:nvSpPr>
        <p:spPr>
          <a:xfrm>
            <a:off x="1433225" y="370000"/>
            <a:ext cx="7194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Демонстрация работы</a:t>
            </a:r>
            <a:endParaRPr sz="2400"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6525"/>
            <a:ext cx="8839200" cy="183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3727800" y="2225550"/>
            <a:ext cx="16884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66900" y="3530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Состав команды и роли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" name="Google Shape;235;p18"/>
          <p:cNvSpPr txBox="1"/>
          <p:nvPr>
            <p:ph idx="4294967295" type="body"/>
          </p:nvPr>
        </p:nvSpPr>
        <p:spPr>
          <a:xfrm>
            <a:off x="1266905" y="1177300"/>
            <a:ext cx="624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Lead Никита Ломов: координация проекта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preencoded.png"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15" y="1075463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915" y="1960288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915" y="2845113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915" y="3729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>
            <p:ph idx="4294967295" type="body"/>
          </p:nvPr>
        </p:nvSpPr>
        <p:spPr>
          <a:xfrm>
            <a:off x="1266905" y="2062150"/>
            <a:ext cx="624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Разработчик Андрей Гриценко: реализация программы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1" name="Google Shape;241;p18"/>
          <p:cNvSpPr txBox="1"/>
          <p:nvPr>
            <p:ph idx="4294967295" type="body"/>
          </p:nvPr>
        </p:nvSpPr>
        <p:spPr>
          <a:xfrm>
            <a:off x="1266899" y="2958000"/>
            <a:ext cx="78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 Анастасия Токарева: разработка метрик качества данных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2" name="Google Shape;242;p18"/>
          <p:cNvSpPr txBox="1"/>
          <p:nvPr>
            <p:ph idx="4294967295" type="body"/>
          </p:nvPr>
        </p:nvSpPr>
        <p:spPr>
          <a:xfrm>
            <a:off x="1266899" y="3848350"/>
            <a:ext cx="78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 Владимир Ульзутуев разработка метрик оценки бизнес-рисков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Наше решение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16525" y="1487100"/>
            <a:ext cx="124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2562125" y="1307850"/>
            <a:ext cx="5378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Разработка алгоритма и программы для оценки технологического риска при внедрении новых релизов ПО, используемого в ETL-процедурах и расчетах в DWH.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1297500" y="3167550"/>
            <a:ext cx="124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2562125" y="2327250"/>
            <a:ext cx="53781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Бизнес-аналитики, </a:t>
            </a: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аналитики данных, </a:t>
            </a: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Специалисты DevOps, разработчики хранилищ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904800" y="2416950"/>
            <a:ext cx="1657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104450" y="3346800"/>
            <a:ext cx="1457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2562125" y="3167550"/>
            <a:ext cx="5378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Программа для анализа изменений данных между ветками в Git-репозитории на основе data version control и программа для комбинированной оценки риска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1334300" y="105482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334300" y="105482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Версионирование данных</a:t>
            </a:r>
            <a:b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позволяет отслеживать изменения в данных, хранящихся в файлах, а также в моделях машинного обучения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1" name="Google Shape;261;p20"/>
          <p:cNvSpPr txBox="1"/>
          <p:nvPr>
            <p:ph type="title"/>
          </p:nvPr>
        </p:nvSpPr>
        <p:spPr>
          <a:xfrm>
            <a:off x="3276000" y="289875"/>
            <a:ext cx="2592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DVC?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1334300" y="288077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334300" y="288077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зависимостями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и пайплайнами позволяет отслеживать, какие данные и код влияют на результат эксперимента, а также создавать пайплайны для автоматического выполнения шагов обработки данных.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4941700" y="105482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4941700" y="105482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Отделение данных от кода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позволяет отделить данные, которые 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хранятся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во внешних хранилищах (например, S3, Google Drive, Azure Blob), а в репозитории Git сохраняются только метаданные, что сокращает размер репозитория.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4941700" y="288077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941550" y="288077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+Совместная работа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с DVC легко работать в команде, отслеживая и синхронизируя данные, что актуально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данных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437200" y="1289075"/>
            <a:ext cx="72009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Изменение числа строк: delta_R = (R_t - R_0) / R_0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Изменение числа столбцов: delta_C = (C_t - C_0) / C_0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Изменение числа дубликатов: delta_D = (D_t - D_0) / R_0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Изменение количества пустых значений: delta_N = (N_t - N_0) / (R_0 * C_0)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Финальная оценка: 	Q = (weights["rows"] * abs(delta_R)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			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 weights["columns"] * abs(delta_C)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			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 weights["duplicates"] * abs(delta_D)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			+ weights["nulls"] * abs(delta_N)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		)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 данных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79" name="Google Shape;279;p22"/>
          <p:cNvGraphicFramePr/>
          <p:nvPr/>
        </p:nvGraphicFramePr>
        <p:xfrm>
          <a:off x="382800" y="145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{ABFADA70-67BB-4353-BD0F-82792024B63B}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Количество строк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Добавление или удаление строк может указывать на значительные изменения в наборе данных, например, при добавлении новых записей или удалении старых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Количество колонок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Изменения в структуре данных через добавление/удаление столбцов также могут быть важными, но не столь критичными, как изменения строк.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Доля дубликатов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Хотя дубликаты и могут повлиять на результаты, если набор данных стабилен и содержит множество уникальных записей, их влияние можно считать умеренным.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Доля пустых полей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Пустые значения могут значительно затруднить анализ, особенно если их много или они присутствуют в ключевых столбцах.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1433225" y="370000"/>
            <a:ext cx="7194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Вес метрик данных в финальной оценке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25" y="1455829"/>
            <a:ext cx="4936500" cy="305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 txBox="1"/>
          <p:nvPr/>
        </p:nvSpPr>
        <p:spPr>
          <a:xfrm>
            <a:off x="524850" y="1992900"/>
            <a:ext cx="29766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Все изменения измеряются в относительных величинах, что позволяет оценивать масштаб изменений независимо от размеров самих данных.</a:t>
            </a:r>
            <a:endParaRPr i="1"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Бизнес-метрики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92" name="Google Shape;292;p24"/>
          <p:cNvGraphicFramePr/>
          <p:nvPr/>
        </p:nvGraphicFramePr>
        <p:xfrm>
          <a:off x="338275" y="1197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{ABFADA70-67BB-4353-BD0F-82792024B63B}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 (от БМ)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Критичность процесса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32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Критичность процесса имеет наибольший вес, так как его сбой может сильно повлиять на бизнес и ключевые функции, требуя приоритетного внимания.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реализации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реализации важна для оценки затрат и времени, но её вес меньше, так как её можно уменьшить при наличии достаточных ресурсов и технологий.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Чувствительность к ошибкам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Высокая чувствительность к ошибкам требует повышенного внимания к качеству и тестированию, особенно в важных для бизнеса процессах.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интеграции с другими системами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интеграции определяет риски взаимодействия с другими системами, но её можно минимизировать с помощью стандартных решений.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Срочность внедрения релиза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Срочность внедрения учитывается для определения приоритетов, но она не имеет решающего значения, если процесс не критичен.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Командные метрики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98" name="Google Shape;298;p25"/>
          <p:cNvGraphicFramePr/>
          <p:nvPr/>
        </p:nvGraphicFramePr>
        <p:xfrm>
          <a:off x="338275" y="1444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{ABFADA70-67BB-4353-BD0F-82792024B63B}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 (от КМ)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Опыт команды разработчиков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50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Опыт команды имеет решающее значение, так как высокая квалификация и знания помогают эффективно решать сложные задачи и минимизировать риски при реализации проекта.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История прошлых ошибок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50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История прошлых ошибок также важна, поскольку она позволяет учитывать прошлые проблемы и избегать повторения тех же ошибок, повышая надежность текущих решений.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